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  <p:sldMasterId id="2147483698" r:id="rId4"/>
  </p:sldMasterIdLst>
  <p:notesMasterIdLst>
    <p:notesMasterId r:id="rId34"/>
  </p:notesMasterIdLst>
  <p:sldIdLst>
    <p:sldId id="256" r:id="rId5"/>
    <p:sldId id="267" r:id="rId6"/>
    <p:sldId id="268" r:id="rId7"/>
    <p:sldId id="269" r:id="rId8"/>
    <p:sldId id="286" r:id="rId9"/>
    <p:sldId id="270" r:id="rId10"/>
    <p:sldId id="271" r:id="rId11"/>
    <p:sldId id="272" r:id="rId12"/>
    <p:sldId id="273" r:id="rId13"/>
    <p:sldId id="274" r:id="rId14"/>
    <p:sldId id="275" r:id="rId15"/>
    <p:sldId id="281" r:id="rId16"/>
    <p:sldId id="282" r:id="rId17"/>
    <p:sldId id="283" r:id="rId18"/>
    <p:sldId id="284" r:id="rId19"/>
    <p:sldId id="276" r:id="rId20"/>
    <p:sldId id="277" r:id="rId21"/>
    <p:sldId id="257" r:id="rId22"/>
    <p:sldId id="258" r:id="rId23"/>
    <p:sldId id="260" r:id="rId24"/>
    <p:sldId id="261" r:id="rId25"/>
    <p:sldId id="262" r:id="rId26"/>
    <p:sldId id="263" r:id="rId27"/>
    <p:sldId id="264" r:id="rId28"/>
    <p:sldId id="265" r:id="rId29"/>
    <p:sldId id="266" r:id="rId30"/>
    <p:sldId id="285" r:id="rId31"/>
    <p:sldId id="287" r:id="rId32"/>
    <p:sldId id="288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208" y="9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slide" Target="slides/slide29.xml"/><Relationship Id="rId34" Type="http://schemas.openxmlformats.org/officeDocument/2006/relationships/notesMaster" Target="notesMasters/notesMaster1.xml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0609A-8A71-404D-B5B8-8BC3B82BA34C}" type="datetimeFigureOut">
              <a:rPr lang="en-US" smtClean="0"/>
              <a:t>6/5/18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B9EAC8-1D03-4B31-93AC-7788A7C52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990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Wine tasting,</a:t>
            </a:r>
            <a:r>
              <a:rPr lang="en-US" baseline="0" dirty="0" smtClean="0"/>
              <a:t> pumpkin patch, hayrides and more!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AE940-EFBA-46EE-A8AD-12AC713DE539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3105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AE940-EFBA-46EE-A8AD-12AC713DE539}" type="slidenum">
              <a:rPr lang="en-US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1004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 year old got</a:t>
            </a:r>
            <a:r>
              <a:rPr lang="en-US" baseline="0" dirty="0" smtClean="0"/>
              <a:t> into that enclosure by crawling through a 3ft railing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AE940-EFBA-46EE-A8AD-12AC713DE539}" type="slidenum">
              <a:rPr lang="en-US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0789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AE940-EFBA-46EE-A8AD-12AC713DE53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5035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AE940-EFBA-46EE-A8AD-12AC713DE53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2244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Biosecurity tips</a:t>
            </a:r>
            <a:r>
              <a:rPr lang="en-US" baseline="0" dirty="0" smtClean="0"/>
              <a:t> are not just for HPAI.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3C20C-3AE4-4B21-89DD-73A92ECEACB9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3646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Over 200 commercially available</a:t>
            </a:r>
            <a:r>
              <a:rPr lang="en-US" baseline="0" dirty="0" smtClean="0"/>
              <a:t> products are registered as effective for killing influenza A (with EPA).  Be careful with organic material that can de-activate disinfectant.   We use </a:t>
            </a:r>
            <a:r>
              <a:rPr lang="en-US" baseline="0" dirty="0" err="1" smtClean="0"/>
              <a:t>Virkon</a:t>
            </a:r>
            <a:r>
              <a:rPr lang="en-US" baseline="0" dirty="0" smtClean="0"/>
              <a:t>.  See backyard biosecurity hand-outs or website.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3C20C-3AE4-4B21-89DD-73A92ECEACB9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929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AE940-EFBA-46EE-A8AD-12AC713DE539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712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Uncooked or properly prepared food from other countries</a:t>
            </a:r>
            <a:r>
              <a:rPr lang="en-US" baseline="0" dirty="0" smtClean="0"/>
              <a:t> that visitors could theoretically bring in.</a:t>
            </a:r>
          </a:p>
          <a:p>
            <a:r>
              <a:rPr lang="en-US" dirty="0" smtClean="0"/>
              <a:t>People</a:t>
            </a:r>
            <a:r>
              <a:rPr lang="en-US" baseline="0" dirty="0" smtClean="0"/>
              <a:t> or children may not know how to properly handle animals.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AE940-EFBA-46EE-A8AD-12AC713DE53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042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Never know where a visitor</a:t>
            </a:r>
            <a:r>
              <a:rPr lang="en-US" baseline="0" dirty="0" smtClean="0"/>
              <a:t> has gone recently. What goats they have snuggled. Where those shoes have been.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AE940-EFBA-46EE-A8AD-12AC713DE53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509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 friendly as an animal</a:t>
            </a:r>
            <a:r>
              <a:rPr lang="en-US" baseline="0" dirty="0" smtClean="0"/>
              <a:t> is, anything can happen.</a:t>
            </a:r>
          </a:p>
          <a:p>
            <a:r>
              <a:rPr lang="en-US" baseline="0" dirty="0" smtClean="0"/>
              <a:t>Teenager died after thrown off a hayride, in ME, in 2014</a:t>
            </a:r>
          </a:p>
          <a:p>
            <a:r>
              <a:rPr lang="en-US" baseline="0" dirty="0" smtClean="0"/>
              <a:t>All it takes is touching a contaminated pole, or bringing it home on their shoes.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AE940-EFBA-46EE-A8AD-12AC713DE53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181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AE940-EFBA-46EE-A8AD-12AC713DE53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6868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AE940-EFBA-46EE-A8AD-12AC713DE53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8551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AE940-EFBA-46EE-A8AD-12AC713DE539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1716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AE940-EFBA-46EE-A8AD-12AC713DE539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843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CCED6-CB2C-44DF-BDEA-607E025D12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D280-60C8-4912-A30B-CDE7C39676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539" y="6176963"/>
            <a:ext cx="904672" cy="6225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493" y="6176963"/>
            <a:ext cx="1020968" cy="622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634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CCED6-CB2C-44DF-BDEA-607E025D12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D280-60C8-4912-A30B-CDE7C39676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761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CCED6-CB2C-44DF-BDEA-607E025D12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D280-60C8-4912-A30B-CDE7C39676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075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6/5/18</a:t>
            </a:fld>
            <a:endParaRPr lang="en-US" dirty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740327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w"/>
              <a:defRPr sz="2800"/>
            </a:lvl1pPr>
            <a:lvl2pPr marL="571500" indent="-265113">
              <a:defRPr sz="2400"/>
            </a:lvl2pPr>
            <a:lvl3pPr marL="800100" indent="-292100">
              <a:defRPr sz="2000"/>
            </a:lvl3pPr>
            <a:lvl4pPr marL="914400" indent="-238125">
              <a:defRPr sz="1800"/>
            </a:lvl4pPr>
            <a:lvl5pPr marL="1028700" indent="-228600"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6/5/18</a:t>
            </a:fld>
            <a:endParaRPr lang="en-US" dirty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48777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6/5/18</a:t>
            </a:fld>
            <a:endParaRPr lang="en-US" dirty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0833618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6/5/18</a:t>
            </a:fld>
            <a:endParaRPr lang="en-US" dirty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530592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6/5/18</a:t>
            </a:fld>
            <a:endParaRPr lang="en-US" dirty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172380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6/5/18</a:t>
            </a:fld>
            <a:endParaRPr lang="en-US" dirty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338201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6/5/18</a:t>
            </a:fld>
            <a:endParaRPr lang="en-US" dirty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237659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6/5/18</a:t>
            </a:fld>
            <a:endParaRPr lang="en-US" dirty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975770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 i="1">
                <a:latin typeface="Gill Sans MT" panose="020B05020201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749300" indent="-292100">
              <a:buSzPct val="65000"/>
              <a:buFont typeface="Wingdings" panose="05000000000000000000" pitchFamily="2" charset="2"/>
              <a:buChar char="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CCED6-CB2C-44DF-BDEA-607E025D12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D280-60C8-4912-A30B-CDE7C39676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539" y="6176963"/>
            <a:ext cx="904672" cy="6225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493" y="6176963"/>
            <a:ext cx="1020968" cy="622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941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6/5/18</a:t>
            </a:fld>
            <a:endParaRPr lang="en-US" dirty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4784581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6/5/18</a:t>
            </a:fld>
            <a:endParaRPr lang="en-US" dirty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71523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6/5/18</a:t>
            </a:fld>
            <a:endParaRPr lang="en-US" dirty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2449662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6/5/18</a:t>
            </a:fld>
            <a:endParaRPr lang="en-US" dirty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946227"/>
      </p:ext>
    </p:extLst>
  </p:cSld>
  <p:clrMapOvr>
    <a:masterClrMapping/>
  </p:clrMapOvr>
  <p:transition spd="med">
    <p:pull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6/5/18</a:t>
            </a:fld>
            <a:endParaRPr lang="en-US" dirty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366766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w"/>
              <a:defRPr sz="2800"/>
            </a:lvl1pPr>
            <a:lvl2pPr marL="571500" indent="-265113">
              <a:defRPr sz="2400"/>
            </a:lvl2pPr>
            <a:lvl3pPr marL="800100" indent="-292100">
              <a:defRPr sz="2000"/>
            </a:lvl3pPr>
            <a:lvl4pPr marL="914400" indent="-238125">
              <a:defRPr sz="1800"/>
            </a:lvl4pPr>
            <a:lvl5pPr marL="1028700" indent="-228600"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6/5/18</a:t>
            </a:fld>
            <a:endParaRPr lang="en-US" dirty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444349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6/5/18</a:t>
            </a:fld>
            <a:endParaRPr lang="en-US" dirty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195110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6/5/18</a:t>
            </a:fld>
            <a:endParaRPr lang="en-US" dirty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946294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6/5/18</a:t>
            </a:fld>
            <a:endParaRPr lang="en-US" dirty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275547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6/5/18</a:t>
            </a:fld>
            <a:endParaRPr lang="en-US" dirty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369676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CCED6-CB2C-44DF-BDEA-607E025D12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D280-60C8-4912-A30B-CDE7C39676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539" y="6176963"/>
            <a:ext cx="904672" cy="6225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493" y="6176963"/>
            <a:ext cx="1020968" cy="622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301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6/5/18</a:t>
            </a:fld>
            <a:endParaRPr lang="en-US" dirty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172931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6/5/18</a:t>
            </a:fld>
            <a:endParaRPr lang="en-US" dirty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688491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6/5/18</a:t>
            </a:fld>
            <a:endParaRPr lang="en-US" dirty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023546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6/5/18</a:t>
            </a:fld>
            <a:endParaRPr lang="en-US" dirty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043614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6/5/18</a:t>
            </a:fld>
            <a:endParaRPr lang="en-US" dirty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3188468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6/5/18</a:t>
            </a:fld>
            <a:endParaRPr lang="en-US" dirty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294377"/>
      </p:ext>
    </p:extLst>
  </p:cSld>
  <p:clrMapOvr>
    <a:masterClrMapping/>
  </p:clrMapOvr>
  <p:transition spd="med">
    <p:pull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03662-332B-4AEB-92B7-BF37DC995B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EEA5A-F1A5-4276-BD8E-A0391CBBE9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8702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 i="1">
                <a:solidFill>
                  <a:schemeClr val="accent6">
                    <a:lumMod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  <a:lvl2pPr>
              <a:defRPr>
                <a:latin typeface="+mj-lt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03662-332B-4AEB-92B7-BF37DC995B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EEA5A-F1A5-4276-BD8E-A0391CBBE9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32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03662-332B-4AEB-92B7-BF37DC995B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EEA5A-F1A5-4276-BD8E-A0391CBBE9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1153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03662-332B-4AEB-92B7-BF37DC995B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EEA5A-F1A5-4276-BD8E-A0391CBBE9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657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CCED6-CB2C-44DF-BDEA-607E025D12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D280-60C8-4912-A30B-CDE7C39676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403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03662-332B-4AEB-92B7-BF37DC995B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EEA5A-F1A5-4276-BD8E-A0391CBBE9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9098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1">
                <a:solidFill>
                  <a:schemeClr val="accent6">
                    <a:lumMod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03662-332B-4AEB-92B7-BF37DC995B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EEA5A-F1A5-4276-BD8E-A0391CBBE9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76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03662-332B-4AEB-92B7-BF37DC995B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EEA5A-F1A5-4276-BD8E-A0391CBBE9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4603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03662-332B-4AEB-92B7-BF37DC995B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EEA5A-F1A5-4276-BD8E-A0391CBBE9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3572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03662-332B-4AEB-92B7-BF37DC995B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EEA5A-F1A5-4276-BD8E-A0391CBBE9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0541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03662-332B-4AEB-92B7-BF37DC995B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EEA5A-F1A5-4276-BD8E-A0391CBBE9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04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03662-332B-4AEB-92B7-BF37DC995B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EEA5A-F1A5-4276-BD8E-A0391CBBE9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907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CCED6-CB2C-44DF-BDEA-607E025D12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D280-60C8-4912-A30B-CDE7C39676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646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CCED6-CB2C-44DF-BDEA-607E025D12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D280-60C8-4912-A30B-CDE7C39676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539" y="6176963"/>
            <a:ext cx="904672" cy="6225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493" y="6176963"/>
            <a:ext cx="1020968" cy="622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910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CCED6-CB2C-44DF-BDEA-607E025D12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D280-60C8-4912-A30B-CDE7C39676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539" y="6176963"/>
            <a:ext cx="904672" cy="6225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493" y="6176963"/>
            <a:ext cx="1020968" cy="622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520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CCED6-CB2C-44DF-BDEA-607E025D12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D280-60C8-4912-A30B-CDE7C39676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29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CCED6-CB2C-44DF-BDEA-607E025D12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D280-60C8-4912-A30B-CDE7C39676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822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CCED6-CB2C-44DF-BDEA-607E025D12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8D280-60C8-4912-A30B-CDE7C39676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894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defTabSz="457200"/>
            <a:fld id="{B61BEF0D-F0BB-DE4B-95CE-6DB70DBA9567}" type="datetimeFigureOut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 defTabSz="457200"/>
              <a:t>6/5/18</a:t>
            </a:fld>
            <a:endParaRPr lang="en-US" dirty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defTabSz="457200"/>
            <a:endParaRPr lang="en-US" dirty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defTabSz="457200"/>
            <a:fld id="{D57F1E4F-1CFF-5643-939E-217C01CDF565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 defTabSz="457200"/>
              <a:t>‹#›</a:t>
            </a:fld>
            <a:endParaRPr lang="en-US" dirty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6339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 spd="med">
    <p:pull dir="u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defTabSz="457200"/>
            <a:fld id="{B61BEF0D-F0BB-DE4B-95CE-6DB70DBA9567}" type="datetimeFigureOut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 defTabSz="457200"/>
              <a:t>6/5/18</a:t>
            </a:fld>
            <a:endParaRPr lang="en-US" dirty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defTabSz="457200"/>
            <a:endParaRPr lang="en-US" dirty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defTabSz="457200"/>
            <a:fld id="{D57F1E4F-1CFF-5643-939E-217C01CDF565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 defTabSz="457200"/>
              <a:t>‹#›</a:t>
            </a:fld>
            <a:endParaRPr lang="en-US" dirty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8244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ransition spd="med">
    <p:pull dir="u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03662-332B-4AEB-92B7-BF37DC995B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EEA5A-F1A5-4276-BD8E-A0391CBBE9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912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Relationship Id="rId3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4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image" Target="../media/image46.png"/><Relationship Id="rId7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4" Type="http://schemas.openxmlformats.org/officeDocument/2006/relationships/image" Target="../media/image50.jpeg"/><Relationship Id="rId5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4" Type="http://schemas.openxmlformats.org/officeDocument/2006/relationships/image" Target="../media/image54.png"/><Relationship Id="rId5" Type="http://schemas.openxmlformats.org/officeDocument/2006/relationships/image" Target="../media/image5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57.png"/><Relationship Id="rId3" Type="http://schemas.openxmlformats.org/officeDocument/2006/relationships/image" Target="../media/image5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4" Type="http://schemas.openxmlformats.org/officeDocument/2006/relationships/image" Target="../media/image61.png"/><Relationship Id="rId1" Type="http://schemas.openxmlformats.org/officeDocument/2006/relationships/slideLayout" Target="../slideLayouts/slideLayout37.xml"/><Relationship Id="rId2" Type="http://schemas.openxmlformats.org/officeDocument/2006/relationships/image" Target="../media/image59.gi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Agritourism and Fairs</a:t>
            </a:r>
            <a:endParaRPr lang="en-US" sz="72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i="1" dirty="0" smtClean="0"/>
              <a:t>Animal and Public Health Education</a:t>
            </a:r>
            <a:endParaRPr lang="en-US" sz="28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40" y="427169"/>
            <a:ext cx="5547360" cy="3672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6" b="7759"/>
          <a:stretch/>
        </p:blipFill>
        <p:spPr>
          <a:xfrm>
            <a:off x="6076280" y="418541"/>
            <a:ext cx="5656729" cy="3690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85950720"/>
      </p:ext>
    </p:extLst>
  </p:cSld>
  <p:clrMapOvr>
    <a:masterClrMapping/>
  </p:clrMapOvr>
  <p:transition spd="med">
    <p:pull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123" y="405598"/>
            <a:ext cx="9761253" cy="59590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0019" y="6550223"/>
            <a:ext cx="116814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Safe Interactions with Animals at Your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Agritourism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Business – Minnesota Department of Health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65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“My Animals Look Healthy”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oesn’t mean they are free of concern</a:t>
            </a:r>
          </a:p>
          <a:p>
            <a:pPr marL="0" lvl="1" indent="0" algn="ctr">
              <a:spcBef>
                <a:spcPts val="600"/>
              </a:spcBef>
              <a:buNone/>
            </a:pPr>
            <a:r>
              <a:rPr lang="en-US" sz="2800" b="1" i="1" u="sng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Healthy-looking animals can still make people sick!</a:t>
            </a:r>
            <a:endParaRPr lang="en-US" sz="2800" b="1" i="1" u="sng" dirty="0"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" y="6487464"/>
            <a:ext cx="116814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Safe Interactions with Animals at Your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Agritourism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Business – Minnesota Department of Health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7622"/>
          <a:stretch/>
        </p:blipFill>
        <p:spPr>
          <a:xfrm>
            <a:off x="1219093" y="3583157"/>
            <a:ext cx="9767355" cy="2726203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875964" y="5363570"/>
            <a:ext cx="682388" cy="259308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4526488" y="5103580"/>
            <a:ext cx="377180" cy="68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5-Point Star 7"/>
          <p:cNvSpPr/>
          <p:nvPr/>
        </p:nvSpPr>
        <p:spPr>
          <a:xfrm>
            <a:off x="9451298" y="2736964"/>
            <a:ext cx="484272" cy="463373"/>
          </a:xfrm>
          <a:prstGeom prst="star5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1851770" y="2736964"/>
            <a:ext cx="484272" cy="463373"/>
          </a:xfrm>
          <a:prstGeom prst="star5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25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166" y="1239489"/>
            <a:ext cx="4067033" cy="4488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Steps can be taken?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Limit Exposure</a:t>
            </a:r>
          </a:p>
          <a:p>
            <a:r>
              <a:rPr lang="en-US" sz="3200" dirty="0" smtClean="0"/>
              <a:t>Limit Spread</a:t>
            </a:r>
          </a:p>
          <a:p>
            <a:r>
              <a:rPr lang="en-US" sz="3200" dirty="0" smtClean="0"/>
              <a:t>Keep it Clean</a:t>
            </a:r>
          </a:p>
          <a:p>
            <a:pPr lvl="1"/>
            <a:r>
              <a:rPr lang="en-US" sz="2800" dirty="0" smtClean="0"/>
              <a:t>Animal AND public areas</a:t>
            </a:r>
          </a:p>
          <a:p>
            <a:r>
              <a:rPr lang="en-US" sz="3200" dirty="0" smtClean="0"/>
              <a:t>Protect the Fair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4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Limit exposure – what to avoid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8269997" cy="402336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Recommendations:</a:t>
            </a:r>
          </a:p>
          <a:p>
            <a:pPr lvl="1"/>
            <a:r>
              <a:rPr lang="en-US" sz="2800" dirty="0" smtClean="0"/>
              <a:t>Don’t allow visitors to go unattended</a:t>
            </a:r>
          </a:p>
          <a:p>
            <a:pPr lvl="1"/>
            <a:r>
              <a:rPr lang="en-US" sz="2800" dirty="0" smtClean="0"/>
              <a:t>Don’t allow visitors near sick or aggressive animals</a:t>
            </a:r>
          </a:p>
          <a:p>
            <a:pPr lvl="1"/>
            <a:r>
              <a:rPr lang="en-US" sz="2800" dirty="0" smtClean="0"/>
              <a:t>Don’t allow visitors to come in contact with newborn animals or animals in labor</a:t>
            </a:r>
          </a:p>
          <a:p>
            <a:pPr lvl="1"/>
            <a:r>
              <a:rPr lang="en-US" sz="2800" dirty="0" smtClean="0"/>
              <a:t>Don’t allow food or drink near animals</a:t>
            </a:r>
          </a:p>
          <a:p>
            <a:pPr lvl="1"/>
            <a:endParaRPr lang="en-US" sz="2800" dirty="0" smtClean="0"/>
          </a:p>
          <a:p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713" y="4438156"/>
            <a:ext cx="3459881" cy="12867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1" r="12122"/>
          <a:stretch/>
        </p:blipFill>
        <p:spPr>
          <a:xfrm>
            <a:off x="9471546" y="1609276"/>
            <a:ext cx="1839122" cy="2400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938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 spread – ways to set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9720071" cy="402336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Animal health principles </a:t>
            </a:r>
            <a:r>
              <a:rPr lang="en-US" sz="3200" dirty="0" smtClean="0"/>
              <a:t>to follow:</a:t>
            </a:r>
          </a:p>
          <a:p>
            <a:pPr lvl="1"/>
            <a:r>
              <a:rPr lang="en-US" sz="2800" dirty="0" smtClean="0"/>
              <a:t>Assess animals everyday for health and suitability for public contact</a:t>
            </a:r>
            <a:endParaRPr lang="en-US" sz="2800" dirty="0"/>
          </a:p>
          <a:p>
            <a:pPr lvl="1"/>
            <a:r>
              <a:rPr lang="en-US" sz="2800" dirty="0" smtClean="0"/>
              <a:t>Appropriate vaccination and treatment protocols </a:t>
            </a:r>
            <a:endParaRPr lang="en-US" sz="2800" dirty="0"/>
          </a:p>
          <a:p>
            <a:pPr lvl="2"/>
            <a:r>
              <a:rPr lang="en-US" sz="2400" i="1" dirty="0" smtClean="0"/>
              <a:t>Consult </a:t>
            </a:r>
            <a:r>
              <a:rPr lang="en-US" sz="2400" i="1" dirty="0"/>
              <a:t>a </a:t>
            </a:r>
            <a:r>
              <a:rPr lang="en-US" sz="2400" i="1" dirty="0" smtClean="0"/>
              <a:t>veterinarian!</a:t>
            </a:r>
            <a:endParaRPr lang="en-US" sz="2400" i="1" dirty="0"/>
          </a:p>
          <a:p>
            <a:pPr lvl="1"/>
            <a:r>
              <a:rPr lang="en-US" sz="2800" dirty="0"/>
              <a:t>Animal ID tags and records</a:t>
            </a:r>
          </a:p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Visitor sign-in </a:t>
            </a:r>
            <a:r>
              <a:rPr lang="en-US" sz="3200" dirty="0"/>
              <a:t>at </a:t>
            </a:r>
            <a:r>
              <a:rPr lang="en-US" sz="3200" dirty="0" smtClean="0"/>
              <a:t>entry – good time to </a:t>
            </a:r>
            <a:r>
              <a:rPr lang="en-US" sz="3200" b="1" dirty="0" smtClean="0"/>
              <a:t>inform high risk visitors</a:t>
            </a:r>
            <a:endParaRPr lang="en-US" sz="3200" b="1" dirty="0"/>
          </a:p>
          <a:p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38877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Ways to set up – High Risk Visitors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Children under 5 years, seniors, those with weakened immune systems, and pregnant women are at highest risk for disease</a:t>
            </a:r>
          </a:p>
          <a:p>
            <a:pPr lvl="1"/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</a:rPr>
              <a:t>Educate and communicate the risks</a:t>
            </a:r>
          </a:p>
          <a:p>
            <a:pPr lvl="1"/>
            <a:r>
              <a:rPr lang="en-US" sz="2800" dirty="0" smtClean="0"/>
              <a:t>Consider not allowing small children to hand feed</a:t>
            </a:r>
          </a:p>
          <a:p>
            <a:r>
              <a:rPr lang="en-US" sz="3200" dirty="0" smtClean="0"/>
              <a:t>Consider having someone to talk about risks and safety at </a:t>
            </a:r>
            <a:r>
              <a:rPr lang="en-US" sz="3200" dirty="0"/>
              <a:t>entry </a:t>
            </a:r>
            <a:r>
              <a:rPr lang="en-US" sz="3200" dirty="0" smtClean="0"/>
              <a:t>to animal </a:t>
            </a:r>
            <a:r>
              <a:rPr lang="en-US" sz="3200" dirty="0"/>
              <a:t>area</a:t>
            </a:r>
            <a:endParaRPr lang="en-US" sz="3200" dirty="0" smtClean="0"/>
          </a:p>
          <a:p>
            <a:pPr lvl="1"/>
            <a:r>
              <a:rPr lang="en-US" sz="2800" i="1" dirty="0" smtClean="0"/>
              <a:t>Importance of training employees!</a:t>
            </a:r>
            <a:endParaRPr lang="en-US" sz="2800" dirty="0" smtClean="0"/>
          </a:p>
          <a:p>
            <a:pPr lvl="1"/>
            <a:endParaRPr lang="en-US" sz="2800" dirty="0" smtClean="0"/>
          </a:p>
          <a:p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" t="47396" r="85794" b="32291"/>
          <a:stretch/>
        </p:blipFill>
        <p:spPr>
          <a:xfrm>
            <a:off x="10108109" y="1006785"/>
            <a:ext cx="887795" cy="16193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biLevel thresh="50000"/>
          </a:blip>
          <a:srcRect l="6374" t="3383" b="3884"/>
          <a:stretch/>
        </p:blipFill>
        <p:spPr>
          <a:xfrm>
            <a:off x="9074038" y="3433201"/>
            <a:ext cx="746874" cy="9067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7" r="29517"/>
          <a:stretch/>
        </p:blipFill>
        <p:spPr>
          <a:xfrm>
            <a:off x="10949510" y="2457419"/>
            <a:ext cx="856147" cy="1762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5" t="1794" r="10395"/>
          <a:stretch/>
        </p:blipFill>
        <p:spPr>
          <a:xfrm>
            <a:off x="9950886" y="3286503"/>
            <a:ext cx="1296724" cy="155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12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Ways to Minimize Risk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8979681" cy="416858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Many resources available to learn the risks and assess the operation or fair</a:t>
            </a:r>
          </a:p>
          <a:p>
            <a:r>
              <a:rPr lang="en-US" sz="3200" dirty="0" smtClean="0"/>
              <a:t>Need to understand priorities and make improvements</a:t>
            </a:r>
          </a:p>
          <a:p>
            <a:pPr lvl="1"/>
            <a:r>
              <a:rPr lang="en-US" sz="2800" dirty="0" smtClean="0"/>
              <a:t>Doesn’t need to cost a lot!</a:t>
            </a:r>
          </a:p>
          <a:p>
            <a:pPr lvl="1"/>
            <a:r>
              <a:rPr lang="en-US" sz="2800" dirty="0" smtClean="0"/>
              <a:t>Many simple improvements that can make a big impact</a:t>
            </a:r>
          </a:p>
          <a:p>
            <a:r>
              <a:rPr lang="en-US" sz="3200" b="1" i="1" dirty="0" smtClean="0"/>
              <a:t>Biosecurity!</a:t>
            </a:r>
            <a:endParaRPr lang="en-US" sz="3200" b="1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956" y="2882149"/>
            <a:ext cx="1821977" cy="18219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5813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biosecurity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10121133" cy="4023360"/>
          </a:xfrm>
        </p:spPr>
        <p:txBody>
          <a:bodyPr>
            <a:normAutofit/>
          </a:bodyPr>
          <a:lstStyle/>
          <a:p>
            <a:r>
              <a:rPr lang="en-US" sz="3600" dirty="0"/>
              <a:t>Biosecurity’s goal is to:</a:t>
            </a:r>
          </a:p>
          <a:p>
            <a:pPr lvl="1"/>
            <a:r>
              <a:rPr lang="en-US" sz="3200" b="1" dirty="0" smtClean="0"/>
              <a:t>Reduce </a:t>
            </a:r>
            <a:r>
              <a:rPr lang="en-US" sz="3200" b="1" dirty="0"/>
              <a:t>infectious disease introduction </a:t>
            </a:r>
            <a:r>
              <a:rPr lang="en-US" sz="3200" dirty="0"/>
              <a:t>and to </a:t>
            </a:r>
            <a:r>
              <a:rPr lang="en-US" sz="3200" b="1" dirty="0"/>
              <a:t>minimize </a:t>
            </a:r>
            <a:r>
              <a:rPr lang="en-US" sz="3200" b="1" dirty="0" smtClean="0"/>
              <a:t>disease spread </a:t>
            </a:r>
            <a:r>
              <a:rPr lang="en-US" sz="3200" dirty="0" smtClean="0"/>
              <a:t>between animals on </a:t>
            </a:r>
            <a:r>
              <a:rPr lang="en-US" sz="3200" dirty="0"/>
              <a:t>the </a:t>
            </a:r>
            <a:r>
              <a:rPr lang="en-US" sz="3200" dirty="0" smtClean="0"/>
              <a:t>farm</a:t>
            </a:r>
            <a:endParaRPr lang="en-US" sz="3600" dirty="0" smtClean="0"/>
          </a:p>
          <a:p>
            <a:r>
              <a:rPr lang="en-US" sz="3600" dirty="0" smtClean="0"/>
              <a:t>Protects:</a:t>
            </a:r>
          </a:p>
          <a:p>
            <a:pPr lvl="1"/>
            <a:r>
              <a:rPr lang="en-US" sz="3000" dirty="0" smtClean="0"/>
              <a:t>Animals</a:t>
            </a:r>
            <a:endParaRPr lang="en-US" sz="3000" dirty="0"/>
          </a:p>
          <a:p>
            <a:pPr lvl="1"/>
            <a:r>
              <a:rPr lang="en-US" sz="3000" dirty="0" smtClean="0"/>
              <a:t>People</a:t>
            </a:r>
            <a:endParaRPr lang="en-US" sz="3000" dirty="0"/>
          </a:p>
          <a:p>
            <a:pPr lvl="1"/>
            <a:r>
              <a:rPr lang="en-US" sz="3000" dirty="0" smtClean="0"/>
              <a:t>The Farm</a:t>
            </a:r>
          </a:p>
        </p:txBody>
      </p:sp>
      <p:sp>
        <p:nvSpPr>
          <p:cNvPr id="5" name="Rectangle 4"/>
          <p:cNvSpPr/>
          <p:nvPr/>
        </p:nvSpPr>
        <p:spPr>
          <a:xfrm>
            <a:off x="2720452" y="6565120"/>
            <a:ext cx="686027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Biosecurity </a:t>
            </a:r>
            <a:r>
              <a:rPr lang="en-US" sz="1200" dirty="0"/>
              <a:t>Risk Assessment for </a:t>
            </a:r>
            <a:r>
              <a:rPr lang="en-US" sz="1200" dirty="0" smtClean="0"/>
              <a:t>Farm Visitors </a:t>
            </a:r>
            <a:r>
              <a:rPr lang="en-US" sz="1200" dirty="0"/>
              <a:t>and </a:t>
            </a:r>
            <a:r>
              <a:rPr lang="en-US" sz="1200" dirty="0" smtClean="0"/>
              <a:t>Exhibitions. Penn State Extension, 2016. </a:t>
            </a:r>
            <a:endParaRPr lang="en-US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908" y="1827130"/>
            <a:ext cx="711354" cy="7113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497" y="1701859"/>
            <a:ext cx="711354" cy="7113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876" y="722784"/>
            <a:ext cx="711354" cy="7113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907" y="561540"/>
            <a:ext cx="711354" cy="7113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2891" y="4089195"/>
            <a:ext cx="4279662" cy="222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73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Daily routine of </a:t>
            </a:r>
            <a:r>
              <a:rPr lang="en-US" b="1" dirty="0" smtClean="0">
                <a:solidFill>
                  <a:srgbClr val="C00000"/>
                </a:solidFill>
              </a:rPr>
              <a:t>reducing disease 				    introduction</a:t>
            </a:r>
            <a:r>
              <a:rPr lang="en-US" b="1" dirty="0" smtClean="0"/>
              <a:t>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C00000"/>
                </a:solidFill>
              </a:rPr>
              <a:t>reducing disease 					     spread </a:t>
            </a:r>
            <a:r>
              <a:rPr lang="en-US" dirty="0" smtClean="0"/>
              <a:t>amongst your animals</a:t>
            </a:r>
          </a:p>
          <a:p>
            <a:r>
              <a:rPr lang="en-US" dirty="0" smtClean="0"/>
              <a:t>Common sense practices to prevent:</a:t>
            </a:r>
          </a:p>
          <a:p>
            <a:pPr lvl="1"/>
            <a:r>
              <a:rPr lang="en-US" dirty="0" smtClean="0"/>
              <a:t>Introduction from multiple sources</a:t>
            </a:r>
          </a:p>
          <a:p>
            <a:pPr lvl="2"/>
            <a:r>
              <a:rPr lang="en-US" dirty="0" smtClean="0"/>
              <a:t>People, vehicles, equipment, other animals</a:t>
            </a:r>
          </a:p>
          <a:p>
            <a:pPr lvl="1"/>
            <a:r>
              <a:rPr lang="en-US" dirty="0" smtClean="0"/>
              <a:t>People from getting sick too!</a:t>
            </a:r>
          </a:p>
          <a:p>
            <a:r>
              <a:rPr lang="en-US" i="1" dirty="0" smtClean="0"/>
              <a:t>Make it happen </a:t>
            </a:r>
            <a:r>
              <a:rPr lang="en-US" b="1" i="1" u="sng" dirty="0" smtClean="0">
                <a:solidFill>
                  <a:srgbClr val="00B050"/>
                </a:solidFill>
              </a:rPr>
              <a:t>every</a:t>
            </a:r>
            <a:r>
              <a:rPr lang="en-US" b="1" i="1" dirty="0" smtClean="0">
                <a:solidFill>
                  <a:srgbClr val="00B050"/>
                </a:solidFill>
              </a:rPr>
              <a:t> </a:t>
            </a:r>
            <a:r>
              <a:rPr lang="en-US" b="1" i="1" u="sng" dirty="0" smtClean="0">
                <a:solidFill>
                  <a:srgbClr val="00B050"/>
                </a:solidFill>
              </a:rPr>
              <a:t>day</a:t>
            </a:r>
            <a:r>
              <a:rPr lang="en-US" i="1" dirty="0" smtClean="0"/>
              <a:t>!</a:t>
            </a:r>
            <a:endParaRPr lang="en-US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2967" y="829842"/>
            <a:ext cx="4279662" cy="22201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725" y="3652253"/>
            <a:ext cx="3196146" cy="2127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3292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Biosecurity – Key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661112" cy="4351338"/>
          </a:xfrm>
        </p:spPr>
        <p:txBody>
          <a:bodyPr>
            <a:normAutofit/>
          </a:bodyPr>
          <a:lstStyle/>
          <a:p>
            <a:r>
              <a:rPr lang="en-US" u="sng" dirty="0" smtClean="0"/>
              <a:t>Controlling access to the animals</a:t>
            </a:r>
          </a:p>
          <a:p>
            <a:pPr lvl="1"/>
            <a:r>
              <a:rPr lang="en-US" dirty="0" smtClean="0"/>
              <a:t>Enclosure boundaries, access points</a:t>
            </a:r>
          </a:p>
          <a:p>
            <a:pPr lvl="2"/>
            <a:r>
              <a:rPr lang="en-US" dirty="0" smtClean="0"/>
              <a:t>Minimizes </a:t>
            </a:r>
            <a:r>
              <a:rPr lang="en-US" dirty="0"/>
              <a:t>risk of disease </a:t>
            </a:r>
            <a:r>
              <a:rPr lang="en-US" dirty="0" smtClean="0"/>
              <a:t>introduction!</a:t>
            </a:r>
          </a:p>
          <a:p>
            <a:pPr lvl="1"/>
            <a:r>
              <a:rPr lang="en-US" dirty="0" smtClean="0"/>
              <a:t>Visitor Records: Knowing who was on your farm when</a:t>
            </a:r>
          </a:p>
          <a:p>
            <a:r>
              <a:rPr lang="en-US" u="sng" dirty="0"/>
              <a:t>Footbaths, Personal Protective Equipment </a:t>
            </a:r>
            <a:r>
              <a:rPr lang="en-US" dirty="0"/>
              <a:t>(PPE)</a:t>
            </a:r>
          </a:p>
          <a:p>
            <a:pPr lvl="1"/>
            <a:r>
              <a:rPr lang="en-US" dirty="0" smtClean="0"/>
              <a:t>Prevents spread of disease, protects the visitor</a:t>
            </a:r>
          </a:p>
          <a:p>
            <a:pPr lvl="1"/>
            <a:r>
              <a:rPr lang="en-US" b="1" dirty="0" smtClean="0"/>
              <a:t>Dedicated clothes/footwear</a:t>
            </a:r>
            <a:r>
              <a:rPr lang="en-US" dirty="0" smtClean="0"/>
              <a:t> for your animals</a:t>
            </a:r>
          </a:p>
          <a:p>
            <a:pPr lvl="1"/>
            <a:r>
              <a:rPr lang="en-US" dirty="0" smtClean="0"/>
              <a:t>For visitors:</a:t>
            </a:r>
          </a:p>
          <a:p>
            <a:pPr lvl="2"/>
            <a:r>
              <a:rPr lang="en-US" dirty="0" smtClean="0"/>
              <a:t>Provide shoe covers or go through footbath</a:t>
            </a:r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4" t="4310" r="7136" b="1437"/>
          <a:stretch/>
        </p:blipFill>
        <p:spPr bwMode="auto">
          <a:xfrm>
            <a:off x="8670258" y="711406"/>
            <a:ext cx="2683542" cy="2973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4" t="3889" r="4880" b="2963"/>
          <a:stretch/>
        </p:blipFill>
        <p:spPr>
          <a:xfrm>
            <a:off x="8048770" y="3819997"/>
            <a:ext cx="3082884" cy="2606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3310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Agritourism?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Any agricultural-related activity that brings visitors to a farm</a:t>
            </a:r>
          </a:p>
          <a:p>
            <a:r>
              <a:rPr lang="en-US" dirty="0" smtClean="0"/>
              <a:t>Examples include:</a:t>
            </a:r>
          </a:p>
          <a:p>
            <a:pPr lvl="1"/>
            <a:r>
              <a:rPr lang="en-US" dirty="0" smtClean="0"/>
              <a:t>Working farm with petting zoo</a:t>
            </a:r>
          </a:p>
          <a:p>
            <a:pPr lvl="1"/>
            <a:r>
              <a:rPr lang="en-US" dirty="0" smtClean="0"/>
              <a:t>Farm tours</a:t>
            </a:r>
          </a:p>
          <a:p>
            <a:pPr lvl="1"/>
            <a:r>
              <a:rPr lang="en-US" dirty="0" smtClean="0"/>
              <a:t>“Goat yoga”</a:t>
            </a:r>
          </a:p>
          <a:p>
            <a:pPr lvl="1"/>
            <a:r>
              <a:rPr lang="en-US" dirty="0" smtClean="0"/>
              <a:t>Pick-Your-Own</a:t>
            </a:r>
          </a:p>
          <a:p>
            <a:pPr lvl="1"/>
            <a:r>
              <a:rPr lang="en-US" dirty="0" smtClean="0"/>
              <a:t>Winery tours &amp; tastings</a:t>
            </a:r>
          </a:p>
          <a:p>
            <a:pPr lvl="1"/>
            <a:r>
              <a:rPr lang="en-US" dirty="0" smtClean="0"/>
              <a:t>Corn maze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369" t="15492" r="68400" b="37082"/>
          <a:stretch/>
        </p:blipFill>
        <p:spPr>
          <a:xfrm>
            <a:off x="8120417" y="2954215"/>
            <a:ext cx="3867851" cy="28460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1" b="43916"/>
          <a:stretch/>
        </p:blipFill>
        <p:spPr>
          <a:xfrm>
            <a:off x="5377217" y="3868234"/>
            <a:ext cx="2703359" cy="2642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0220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Biosecurity – Key </a:t>
            </a:r>
            <a:r>
              <a:rPr lang="en-US" dirty="0" smtClean="0"/>
              <a:t>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159500" cy="4351338"/>
          </a:xfrm>
        </p:spPr>
        <p:txBody>
          <a:bodyPr>
            <a:normAutofit/>
          </a:bodyPr>
          <a:lstStyle/>
          <a:p>
            <a:r>
              <a:rPr lang="en-US" u="sng" dirty="0" smtClean="0"/>
              <a:t>Feed and water sources</a:t>
            </a:r>
          </a:p>
          <a:p>
            <a:pPr lvl="1"/>
            <a:r>
              <a:rPr lang="en-US" dirty="0" smtClean="0"/>
              <a:t>Free feed on the ground outside can attract other birds</a:t>
            </a:r>
          </a:p>
          <a:p>
            <a:pPr lvl="1"/>
            <a:r>
              <a:rPr lang="en-US" dirty="0" smtClean="0"/>
              <a:t>Water from sources like a nearby pond where waterfowl visit</a:t>
            </a:r>
          </a:p>
          <a:p>
            <a:r>
              <a:rPr lang="en-US" u="sng" dirty="0" smtClean="0"/>
              <a:t>Pest control</a:t>
            </a:r>
            <a:endParaRPr lang="en-US" u="sng" dirty="0"/>
          </a:p>
          <a:p>
            <a:pPr lvl="1"/>
            <a:r>
              <a:rPr lang="en-US" dirty="0" smtClean="0"/>
              <a:t>Songbirds and rodents can carry disease</a:t>
            </a:r>
          </a:p>
          <a:p>
            <a:pPr lvl="1"/>
            <a:r>
              <a:rPr lang="en-US" dirty="0" smtClean="0"/>
              <a:t>Can risk bringing disease to your flock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0819" y="5104781"/>
            <a:ext cx="2040081" cy="16135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3" b="7222"/>
          <a:stretch/>
        </p:blipFill>
        <p:spPr>
          <a:xfrm>
            <a:off x="7537795" y="1550989"/>
            <a:ext cx="3816005" cy="2570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9" t="3777" r="15778" b="3333"/>
          <a:stretch/>
        </p:blipFill>
        <p:spPr>
          <a:xfrm>
            <a:off x="6884712" y="4256430"/>
            <a:ext cx="1763988" cy="236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07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0" t="4558" r="2942" b="3703"/>
          <a:stretch/>
        </p:blipFill>
        <p:spPr bwMode="auto">
          <a:xfrm>
            <a:off x="8942592" y="1065454"/>
            <a:ext cx="2806700" cy="2992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Biosecurity – Key </a:t>
            </a:r>
            <a:r>
              <a:rPr lang="en-US" dirty="0" smtClean="0"/>
              <a:t>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701817" cy="4351338"/>
          </a:xfrm>
        </p:spPr>
        <p:txBody>
          <a:bodyPr>
            <a:normAutofit/>
          </a:bodyPr>
          <a:lstStyle/>
          <a:p>
            <a:r>
              <a:rPr lang="en-US" u="sng" dirty="0" smtClean="0"/>
              <a:t>Cleaning </a:t>
            </a:r>
            <a:r>
              <a:rPr lang="en-US" u="sng" dirty="0"/>
              <a:t>&amp; Disinfection </a:t>
            </a:r>
            <a:r>
              <a:rPr lang="en-US" dirty="0"/>
              <a:t>(C&amp;D) </a:t>
            </a:r>
          </a:p>
          <a:p>
            <a:pPr lvl="1"/>
            <a:r>
              <a:rPr lang="en-US" dirty="0"/>
              <a:t>Everything from vehicles to equipment to </a:t>
            </a:r>
            <a:r>
              <a:rPr lang="en-US" dirty="0" smtClean="0"/>
              <a:t>animal </a:t>
            </a:r>
            <a:r>
              <a:rPr lang="en-US" dirty="0"/>
              <a:t>facilities</a:t>
            </a:r>
          </a:p>
          <a:p>
            <a:pPr lvl="1"/>
            <a:r>
              <a:rPr lang="en-US" dirty="0" smtClean="0"/>
              <a:t>Remove </a:t>
            </a:r>
            <a:r>
              <a:rPr lang="en-US" u="sng" dirty="0" smtClean="0"/>
              <a:t>ALL</a:t>
            </a:r>
            <a:r>
              <a:rPr lang="en-US" dirty="0" smtClean="0"/>
              <a:t> </a:t>
            </a:r>
            <a:r>
              <a:rPr lang="en-US" dirty="0"/>
              <a:t>dirt and organic </a:t>
            </a:r>
            <a:r>
              <a:rPr lang="en-US" dirty="0" smtClean="0"/>
              <a:t>debris</a:t>
            </a:r>
          </a:p>
          <a:p>
            <a:pPr lvl="1"/>
            <a:r>
              <a:rPr lang="en-US" dirty="0" smtClean="0"/>
              <a:t>Rinse thoroughly</a:t>
            </a:r>
          </a:p>
          <a:p>
            <a:pPr lvl="2"/>
            <a:r>
              <a:rPr lang="en-US" dirty="0" smtClean="0"/>
              <a:t>Some will get deactivated by remaining soap residue!</a:t>
            </a:r>
          </a:p>
          <a:p>
            <a:pPr lvl="1"/>
            <a:r>
              <a:rPr lang="en-US" dirty="0" smtClean="0"/>
              <a:t>Ensure proper contact time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8" t="5685" r="4094" b="4028"/>
          <a:stretch/>
        </p:blipFill>
        <p:spPr bwMode="auto">
          <a:xfrm>
            <a:off x="7133617" y="4058028"/>
            <a:ext cx="2658083" cy="2352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617" y="1742194"/>
            <a:ext cx="1637084" cy="1639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993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Disinfectants Can I Use?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u="sng" dirty="0" smtClean="0"/>
              <a:t>Roccal </a:t>
            </a:r>
          </a:p>
          <a:p>
            <a:pPr lvl="1"/>
            <a:r>
              <a:rPr lang="en-US" dirty="0" smtClean="0"/>
              <a:t>Ok for some bacteria, viruses</a:t>
            </a:r>
          </a:p>
          <a:p>
            <a:pPr lvl="2"/>
            <a:r>
              <a:rPr lang="en-US" dirty="0" smtClean="0"/>
              <a:t>Inactivated by organic matter, hard water, soap residue!</a:t>
            </a:r>
          </a:p>
          <a:p>
            <a:r>
              <a:rPr lang="it-IT" u="sng" dirty="0" smtClean="0"/>
              <a:t>Virkon-S</a:t>
            </a:r>
          </a:p>
          <a:p>
            <a:pPr lvl="1"/>
            <a:r>
              <a:rPr lang="en-US" dirty="0" smtClean="0"/>
              <a:t>Great for many bacteria, viruses, some fungi</a:t>
            </a:r>
          </a:p>
          <a:p>
            <a:r>
              <a:rPr lang="en-US" u="sng" dirty="0" smtClean="0"/>
              <a:t>Household bleach </a:t>
            </a:r>
            <a:r>
              <a:rPr lang="en-US" dirty="0" smtClean="0"/>
              <a:t>(sodium hypochlorite 6%):</a:t>
            </a:r>
          </a:p>
          <a:p>
            <a:pPr lvl="1"/>
            <a:r>
              <a:rPr lang="en-US" dirty="0" smtClean="0"/>
              <a:t>Great for many bacteria, viruses, fungi</a:t>
            </a:r>
          </a:p>
          <a:p>
            <a:pPr lvl="2"/>
            <a:r>
              <a:rPr lang="en-US" dirty="0" smtClean="0"/>
              <a:t>Inactivated by organic matter, soap residue, sunlight!</a:t>
            </a:r>
          </a:p>
          <a:p>
            <a:r>
              <a:rPr lang="en-US" dirty="0" smtClean="0"/>
              <a:t>Purell hand sanitizer for hand disinfection</a:t>
            </a:r>
          </a:p>
          <a:p>
            <a:r>
              <a:rPr lang="en-US" dirty="0" smtClean="0"/>
              <a:t>Lysol spray for footwear</a:t>
            </a:r>
          </a:p>
          <a:p>
            <a:endParaRPr lang="en-US" dirty="0" smtClean="0"/>
          </a:p>
        </p:txBody>
      </p:sp>
      <p:pic>
        <p:nvPicPr>
          <p:cNvPr id="10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3" r="14001"/>
          <a:stretch/>
        </p:blipFill>
        <p:spPr bwMode="auto">
          <a:xfrm>
            <a:off x="7874000" y="4072973"/>
            <a:ext cx="1748154" cy="2443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707" y="3848242"/>
            <a:ext cx="1369953" cy="20915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390" y="1384300"/>
            <a:ext cx="3626634" cy="22267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4194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Six Steps to Remember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903" y="1474787"/>
            <a:ext cx="2904347" cy="22844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1846" y="1466295"/>
            <a:ext cx="2844901" cy="22419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177" y="3948112"/>
            <a:ext cx="3116653" cy="24202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9892" y="4100972"/>
            <a:ext cx="3549758" cy="22674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9712" y="3565961"/>
            <a:ext cx="2700533" cy="28024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83522" y="1474787"/>
            <a:ext cx="3583727" cy="223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1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Biosecurity – Keeping People Safe!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/>
              <a:t>Zoonotic Disease</a:t>
            </a:r>
            <a:r>
              <a:rPr lang="en-US" dirty="0" smtClean="0"/>
              <a:t> = A disease from animals that can pass to humans and make them sick</a:t>
            </a:r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Rabies</a:t>
            </a:r>
          </a:p>
          <a:p>
            <a:pPr lvl="1"/>
            <a:r>
              <a:rPr lang="en-US" dirty="0" smtClean="0"/>
              <a:t>Salmonella</a:t>
            </a:r>
          </a:p>
          <a:p>
            <a:pPr lvl="1"/>
            <a:r>
              <a:rPr lang="en-US" dirty="0" err="1" smtClean="0"/>
              <a:t>Orf</a:t>
            </a:r>
            <a:endParaRPr lang="en-US" dirty="0" smtClean="0"/>
          </a:p>
          <a:p>
            <a:pPr lvl="1"/>
            <a:r>
              <a:rPr lang="en-US" dirty="0"/>
              <a:t>Avian </a:t>
            </a:r>
            <a:r>
              <a:rPr lang="en-US" dirty="0" smtClean="0"/>
              <a:t>Influenza</a:t>
            </a:r>
          </a:p>
          <a:p>
            <a:r>
              <a:rPr lang="en-US" dirty="0" smtClean="0"/>
              <a:t>Can pass through direct contact, 					  indirect contact, or foodborne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764" y="3009900"/>
            <a:ext cx="2719415" cy="2730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2" t="3029" r="5572" b="4954"/>
          <a:stretch/>
        </p:blipFill>
        <p:spPr>
          <a:xfrm>
            <a:off x="6389530" y="2523693"/>
            <a:ext cx="2853233" cy="2173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099" y="4697159"/>
            <a:ext cx="2856301" cy="19051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818" y="3240547"/>
            <a:ext cx="2121280" cy="1456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9359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50" y="3899458"/>
            <a:ext cx="4305300" cy="2690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Zoonotic Disease Prevention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664200" cy="4351338"/>
          </a:xfrm>
        </p:spPr>
        <p:txBody>
          <a:bodyPr/>
          <a:lstStyle/>
          <a:p>
            <a:r>
              <a:rPr lang="en-US" dirty="0" smtClean="0"/>
              <a:t>Handle yourself just like you handle your animals!</a:t>
            </a:r>
          </a:p>
          <a:p>
            <a:pPr lvl="1"/>
            <a:r>
              <a:rPr lang="en-US" dirty="0" smtClean="0"/>
              <a:t>Washing after handling</a:t>
            </a:r>
          </a:p>
          <a:p>
            <a:pPr lvl="1"/>
            <a:r>
              <a:rPr lang="en-US" dirty="0" smtClean="0"/>
              <a:t>Have dedicated equipment (shoes, clothing)</a:t>
            </a:r>
          </a:p>
          <a:p>
            <a:pPr lvl="1"/>
            <a:r>
              <a:rPr lang="en-US" dirty="0" smtClean="0"/>
              <a:t>Wear protective equipment when necessary (ex. cleaning activities)</a:t>
            </a:r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300" y="2180876"/>
            <a:ext cx="3565264" cy="184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8200" y="1316657"/>
            <a:ext cx="1905000" cy="2092613"/>
          </a:xfrm>
          <a:prstGeom prst="ellipse">
            <a:avLst/>
          </a:prstGeom>
          <a:ln>
            <a:noFill/>
          </a:ln>
          <a:effectLst/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" t="2667" r="5333" b="8000"/>
          <a:stretch/>
        </p:blipFill>
        <p:spPr>
          <a:xfrm>
            <a:off x="2600562" y="4584700"/>
            <a:ext cx="2126776" cy="215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2027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Zoonotic Disease Prevention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400" y="1690688"/>
            <a:ext cx="7061200" cy="506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69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Federal VS. state involvement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24128" y="2286000"/>
            <a:ext cx="7246415" cy="402336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As a Federal agency, what role do we play?</a:t>
            </a:r>
          </a:p>
          <a:p>
            <a:pPr lvl="1"/>
            <a:r>
              <a:rPr lang="en-US" sz="2600" dirty="0"/>
              <a:t>Public health disease outbreak prevention</a:t>
            </a:r>
          </a:p>
          <a:p>
            <a:pPr lvl="2"/>
            <a:r>
              <a:rPr lang="en-US" sz="2300" dirty="0" smtClean="0"/>
              <a:t>Working with federal and state public health colleagues</a:t>
            </a:r>
          </a:p>
          <a:p>
            <a:pPr lvl="1"/>
            <a:r>
              <a:rPr lang="en-US" sz="2600" dirty="0" smtClean="0"/>
              <a:t>No </a:t>
            </a:r>
            <a:r>
              <a:rPr lang="en-US" sz="2600" dirty="0"/>
              <a:t>direct </a:t>
            </a:r>
            <a:r>
              <a:rPr lang="en-US" sz="2600" dirty="0" smtClean="0"/>
              <a:t>regulations for VS</a:t>
            </a:r>
          </a:p>
          <a:p>
            <a:pPr lvl="1"/>
            <a:r>
              <a:rPr lang="en-US" sz="2600" dirty="0" smtClean="0"/>
              <a:t>Responsible for “safeguarding animal health”</a:t>
            </a:r>
          </a:p>
          <a:p>
            <a:pPr lvl="1"/>
            <a:r>
              <a:rPr lang="en-US" sz="2600" dirty="0" smtClean="0"/>
              <a:t>Protecting agriculture in New England – “non-traditional systems”</a:t>
            </a:r>
          </a:p>
          <a:p>
            <a:pPr lvl="1"/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230" y="1883391"/>
            <a:ext cx="2365291" cy="17813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08"/>
          <a:stretch/>
        </p:blipFill>
        <p:spPr>
          <a:xfrm>
            <a:off x="8205716" y="4021231"/>
            <a:ext cx="2565780" cy="193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83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About the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Educating yourself and educating your visitors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b="1" dirty="0" smtClean="0">
                <a:solidFill>
                  <a:srgbClr val="0070C0"/>
                </a:solidFill>
                <a:latin typeface="+mn-lt"/>
              </a:rPr>
              <a:t>		          			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831" y="3187580"/>
            <a:ext cx="3180323" cy="29895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13" b="23978"/>
          <a:stretch/>
        </p:blipFill>
        <p:spPr>
          <a:xfrm>
            <a:off x="8297715" y="3775785"/>
            <a:ext cx="3475185" cy="22068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3581210"/>
            <a:ext cx="3517606" cy="25959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Rectangle 16"/>
          <p:cNvSpPr/>
          <p:nvPr/>
        </p:nvSpPr>
        <p:spPr>
          <a:xfrm>
            <a:off x="1046576" y="2627858"/>
            <a:ext cx="2313454" cy="523220"/>
          </a:xfrm>
          <a:prstGeom prst="rect">
            <a:avLst/>
          </a:prstGeom>
          <a:ln w="38100">
            <a:solidFill>
              <a:srgbClr val="0070C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Animal Health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175208" y="2627858"/>
            <a:ext cx="2159567" cy="523220"/>
          </a:xfrm>
          <a:prstGeom prst="rect">
            <a:avLst/>
          </a:prstGeom>
          <a:ln w="38100">
            <a:solidFill>
              <a:srgbClr val="0070C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Public Health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030161" y="2627858"/>
            <a:ext cx="2010294" cy="523220"/>
          </a:xfrm>
          <a:prstGeom prst="rect">
            <a:avLst/>
          </a:prstGeom>
          <a:ln w="38100">
            <a:solidFill>
              <a:srgbClr val="0070C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Farm Health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Left-Right Arrow 21"/>
          <p:cNvSpPr/>
          <p:nvPr/>
        </p:nvSpPr>
        <p:spPr>
          <a:xfrm>
            <a:off x="7808972" y="4569894"/>
            <a:ext cx="733290" cy="368300"/>
          </a:xfrm>
          <a:prstGeom prst="leftRightArrow">
            <a:avLst>
              <a:gd name="adj1" fmla="val 43103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Left-Right Arrow 22"/>
          <p:cNvSpPr/>
          <p:nvPr/>
        </p:nvSpPr>
        <p:spPr>
          <a:xfrm>
            <a:off x="3931541" y="4569894"/>
            <a:ext cx="733290" cy="368300"/>
          </a:xfrm>
          <a:prstGeom prst="leftRightArrow">
            <a:avLst>
              <a:gd name="adj1" fmla="val 43103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12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1" grpId="0" animBg="1"/>
      <p:bldP spid="22" grpId="0" animBg="1"/>
      <p:bldP spid="2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About the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Agritourism provides education to the public that they would get nowhere else!</a:t>
            </a:r>
          </a:p>
          <a:p>
            <a:pPr lvl="1"/>
            <a:r>
              <a:rPr lang="en-US" dirty="0" smtClean="0"/>
              <a:t>Animal husbandry</a:t>
            </a:r>
          </a:p>
          <a:p>
            <a:pPr lvl="1"/>
            <a:r>
              <a:rPr lang="en-US" dirty="0" smtClean="0"/>
              <a:t>Animal welfare</a:t>
            </a:r>
          </a:p>
          <a:p>
            <a:pPr lvl="1"/>
            <a:r>
              <a:rPr lang="en-US" dirty="0" smtClean="0"/>
              <a:t>Modern-day 							           agricultural practices</a:t>
            </a:r>
          </a:p>
          <a:p>
            <a:r>
              <a:rPr lang="en-US" dirty="0" smtClean="0"/>
              <a:t>Dedicated farmers =</a:t>
            </a:r>
          </a:p>
          <a:p>
            <a:pPr lvl="1"/>
            <a:r>
              <a:rPr lang="en-US" dirty="0" smtClean="0"/>
              <a:t>Healthy animals</a:t>
            </a:r>
          </a:p>
          <a:p>
            <a:pPr lvl="1"/>
            <a:r>
              <a:rPr lang="en-US" dirty="0" smtClean="0"/>
              <a:t>Healthy products</a:t>
            </a:r>
          </a:p>
          <a:p>
            <a:pPr lvl="1"/>
            <a:r>
              <a:rPr lang="en-US" dirty="0" smtClean="0"/>
              <a:t>Happy consumers!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3" t="4123" b="2974"/>
          <a:stretch/>
        </p:blipFill>
        <p:spPr>
          <a:xfrm>
            <a:off x="4597400" y="2438400"/>
            <a:ext cx="6756400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5443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Agritourism?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Farmers can market their products directly to consumers</a:t>
            </a:r>
          </a:p>
          <a:p>
            <a:pPr lvl="1"/>
            <a:r>
              <a:rPr lang="en-US" dirty="0" smtClean="0"/>
              <a:t>Can be more profitable than selling to retail or other indirect means</a:t>
            </a:r>
          </a:p>
          <a:p>
            <a:r>
              <a:rPr lang="en-US" dirty="0" smtClean="0"/>
              <a:t>Consumers value on-farm experiences</a:t>
            </a:r>
          </a:p>
          <a:p>
            <a:pPr lvl="1"/>
            <a:r>
              <a:rPr lang="en-US" dirty="0" smtClean="0"/>
              <a:t>Family activity</a:t>
            </a:r>
          </a:p>
          <a:p>
            <a:pPr lvl="1"/>
            <a:r>
              <a:rPr lang="en-US" dirty="0" smtClean="0"/>
              <a:t>Educational opportunity</a:t>
            </a:r>
          </a:p>
          <a:p>
            <a:pPr lvl="1"/>
            <a:r>
              <a:rPr lang="en-US" dirty="0" smtClean="0"/>
              <a:t>Confidence in “buying local”</a:t>
            </a:r>
          </a:p>
          <a:p>
            <a:r>
              <a:rPr lang="en-US" dirty="0" smtClean="0"/>
              <a:t>A rapidly growing trend in the Northeast!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" r="54824"/>
          <a:stretch/>
        </p:blipFill>
        <p:spPr>
          <a:xfrm>
            <a:off x="7656396" y="3405852"/>
            <a:ext cx="3924999" cy="2489982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89505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800" dirty="0" smtClean="0"/>
              <a:t>Agritourism: A Growing Trend</a:t>
            </a:r>
            <a:endParaRPr lang="en-US" sz="5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60451" y="2095158"/>
          <a:ext cx="6210300" cy="2849601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901224"/>
                <a:gridCol w="1719872"/>
                <a:gridCol w="1816767"/>
                <a:gridCol w="1772437"/>
              </a:tblGrid>
              <a:tr h="39621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State</a:t>
                      </a:r>
                      <a:endParaRPr lang="en-US" sz="1800" dirty="0"/>
                    </a:p>
                  </a:txBody>
                  <a:tcPr marL="91453" marR="91453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Farms in 2007</a:t>
                      </a:r>
                      <a:endParaRPr lang="en-US" sz="1800" dirty="0"/>
                    </a:p>
                  </a:txBody>
                  <a:tcPr marL="91453" marR="91453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Farms in 2012</a:t>
                      </a:r>
                      <a:endParaRPr lang="en-US" sz="1800" dirty="0"/>
                    </a:p>
                  </a:txBody>
                  <a:tcPr marL="91453" marR="91453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% Increase</a:t>
                      </a:r>
                      <a:endParaRPr lang="en-US" sz="2000" dirty="0"/>
                    </a:p>
                  </a:txBody>
                  <a:tcPr marL="91453" marR="91453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30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MA</a:t>
                      </a:r>
                      <a:endParaRPr lang="en-US" sz="1800" dirty="0"/>
                    </a:p>
                  </a:txBody>
                  <a:tcPr marL="91453" marR="91453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154</a:t>
                      </a:r>
                      <a:endParaRPr lang="en-US" sz="1800" dirty="0"/>
                    </a:p>
                  </a:txBody>
                  <a:tcPr marL="91453" marR="91453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287</a:t>
                      </a:r>
                      <a:endParaRPr lang="en-US" sz="1800" dirty="0"/>
                    </a:p>
                  </a:txBody>
                  <a:tcPr marL="91453" marR="91453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86%</a:t>
                      </a:r>
                      <a:endParaRPr lang="en-US" sz="2000" b="1" dirty="0"/>
                    </a:p>
                  </a:txBody>
                  <a:tcPr marL="91453" marR="91453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621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CT</a:t>
                      </a:r>
                      <a:endParaRPr lang="en-US" sz="1800" dirty="0"/>
                    </a:p>
                  </a:txBody>
                  <a:tcPr marL="91453" marR="91453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101</a:t>
                      </a:r>
                      <a:endParaRPr lang="en-US" sz="1800" dirty="0"/>
                    </a:p>
                  </a:txBody>
                  <a:tcPr marL="91453" marR="91453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237</a:t>
                      </a:r>
                      <a:endParaRPr lang="en-US" sz="1800" dirty="0"/>
                    </a:p>
                  </a:txBody>
                  <a:tcPr marL="91453" marR="91453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135%</a:t>
                      </a:r>
                      <a:endParaRPr lang="en-US" sz="2000" b="1" dirty="0"/>
                    </a:p>
                  </a:txBody>
                  <a:tcPr marL="91453" marR="91453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621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RI</a:t>
                      </a:r>
                      <a:endParaRPr lang="en-US" sz="1800" dirty="0"/>
                    </a:p>
                  </a:txBody>
                  <a:tcPr marL="91453" marR="91453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43</a:t>
                      </a:r>
                      <a:endParaRPr lang="en-US" sz="1800" dirty="0"/>
                    </a:p>
                  </a:txBody>
                  <a:tcPr marL="91453" marR="91453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68</a:t>
                      </a:r>
                      <a:endParaRPr lang="en-US" sz="1800" dirty="0"/>
                    </a:p>
                  </a:txBody>
                  <a:tcPr marL="91453" marR="91453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58%</a:t>
                      </a:r>
                      <a:endParaRPr lang="en-US" sz="2000" b="1" dirty="0"/>
                    </a:p>
                  </a:txBody>
                  <a:tcPr marL="91453" marR="91453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621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NH</a:t>
                      </a:r>
                      <a:endParaRPr lang="en-US" sz="1800" dirty="0"/>
                    </a:p>
                  </a:txBody>
                  <a:tcPr marL="91453" marR="91453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88</a:t>
                      </a:r>
                      <a:endParaRPr lang="en-US" sz="1800" dirty="0"/>
                    </a:p>
                  </a:txBody>
                  <a:tcPr marL="91453" marR="91453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190</a:t>
                      </a:r>
                      <a:endParaRPr lang="en-US" sz="1800" dirty="0"/>
                    </a:p>
                  </a:txBody>
                  <a:tcPr marL="91453" marR="91453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116%</a:t>
                      </a:r>
                      <a:endParaRPr lang="en-US" sz="2000" b="1" dirty="0"/>
                    </a:p>
                  </a:txBody>
                  <a:tcPr marL="91453" marR="91453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621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VT</a:t>
                      </a:r>
                      <a:endParaRPr lang="en-US" sz="1800" dirty="0"/>
                    </a:p>
                  </a:txBody>
                  <a:tcPr marL="91453" marR="91453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109</a:t>
                      </a:r>
                      <a:endParaRPr lang="en-US" sz="1800" dirty="0"/>
                    </a:p>
                  </a:txBody>
                  <a:tcPr marL="91453" marR="91453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155</a:t>
                      </a:r>
                      <a:endParaRPr lang="en-US" sz="1800" dirty="0"/>
                    </a:p>
                  </a:txBody>
                  <a:tcPr marL="91453" marR="91453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42%</a:t>
                      </a:r>
                      <a:endParaRPr lang="en-US" sz="2000" b="1" dirty="0"/>
                    </a:p>
                  </a:txBody>
                  <a:tcPr marL="91453" marR="91453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621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ME</a:t>
                      </a:r>
                      <a:endParaRPr lang="en-US" sz="1800" dirty="0"/>
                    </a:p>
                  </a:txBody>
                  <a:tcPr marL="91453" marR="91453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112</a:t>
                      </a:r>
                      <a:endParaRPr lang="en-US" sz="1800" dirty="0"/>
                    </a:p>
                  </a:txBody>
                  <a:tcPr marL="91453" marR="91453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270</a:t>
                      </a:r>
                      <a:endParaRPr lang="en-US" sz="1800" dirty="0"/>
                    </a:p>
                  </a:txBody>
                  <a:tcPr marL="91453" marR="91453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141%</a:t>
                      </a:r>
                      <a:endParaRPr lang="en-US" sz="2000" b="1" dirty="0"/>
                    </a:p>
                  </a:txBody>
                  <a:tcPr marL="91453" marR="91453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7633" y="5098906"/>
            <a:ext cx="5712271" cy="14098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6909" y="4597066"/>
            <a:ext cx="3417291" cy="5018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4650" y="982594"/>
            <a:ext cx="2709720" cy="33901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65901" y="6581001"/>
            <a:ext cx="56365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200" dirty="0">
                <a:solidFill>
                  <a:srgbClr val="FFFFFF">
                    <a:lumMod val="50000"/>
                  </a:srgbClr>
                </a:solidFill>
              </a:rPr>
              <a:t>Farmers Marketing. 2012 Census of Agriculture, Highlights. USDA NASS.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8204321" y="2979705"/>
            <a:ext cx="827718" cy="0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726370" y="5886903"/>
            <a:ext cx="83598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0832800" y="5886903"/>
            <a:ext cx="1083419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143664" y="6146880"/>
            <a:ext cx="64008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389465" y="6140984"/>
            <a:ext cx="4572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0060541" y="6146960"/>
            <a:ext cx="128016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564421" y="2966057"/>
            <a:ext cx="8386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en-US" sz="2000" b="1" dirty="0">
                <a:solidFill>
                  <a:srgbClr val="00B050"/>
                </a:solidFill>
                <a:effectLst>
                  <a:glow rad="139700">
                    <a:srgbClr val="D2CB6C">
                      <a:satMod val="175000"/>
                      <a:alpha val="40000"/>
                    </a:srgbClr>
                  </a:glow>
                </a:effectLst>
              </a:rPr>
              <a:t>135%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564421" y="3755353"/>
            <a:ext cx="8386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en-US" sz="2000" b="1" dirty="0">
                <a:solidFill>
                  <a:srgbClr val="00B050"/>
                </a:solidFill>
                <a:effectLst>
                  <a:glow rad="139700">
                    <a:srgbClr val="D2CB6C">
                      <a:satMod val="175000"/>
                      <a:alpha val="40000"/>
                    </a:srgbClr>
                  </a:glow>
                </a:effectLst>
              </a:rPr>
              <a:t>116%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564421" y="4558297"/>
            <a:ext cx="8386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en-US" sz="2000" b="1" dirty="0">
                <a:solidFill>
                  <a:srgbClr val="00B050"/>
                </a:solidFill>
                <a:effectLst>
                  <a:glow rad="139700">
                    <a:srgbClr val="D2CB6C">
                      <a:satMod val="175000"/>
                      <a:alpha val="40000"/>
                    </a:srgbClr>
                  </a:glow>
                </a:effectLst>
              </a:rPr>
              <a:t>141%</a:t>
            </a:r>
          </a:p>
        </p:txBody>
      </p:sp>
    </p:spTree>
    <p:extLst>
      <p:ext uri="{BB962C8B-B14F-4D97-AF65-F5344CB8AC3E}">
        <p14:creationId xmlns:p14="http://schemas.microsoft.com/office/powerpoint/2010/main" val="335956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Fairs – Role in Agritourism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Also </a:t>
            </a:r>
            <a:r>
              <a:rPr lang="en-US" dirty="0"/>
              <a:t>provide that public-livestock interaction</a:t>
            </a:r>
          </a:p>
          <a:p>
            <a:r>
              <a:rPr lang="en-US" dirty="0" smtClean="0"/>
              <a:t>Allows </a:t>
            </a:r>
            <a:r>
              <a:rPr lang="en-US" dirty="0"/>
              <a:t>for similar opportunities for public education and interaction with food origins and farming in general</a:t>
            </a:r>
          </a:p>
          <a:p>
            <a:r>
              <a:rPr lang="en-US" dirty="0" smtClean="0"/>
              <a:t>Poses </a:t>
            </a:r>
            <a:r>
              <a:rPr lang="en-US" dirty="0"/>
              <a:t>similar health risks to naïve public</a:t>
            </a:r>
          </a:p>
        </p:txBody>
      </p:sp>
    </p:spTree>
    <p:extLst>
      <p:ext uri="{BB962C8B-B14F-4D97-AF65-F5344CB8AC3E}">
        <p14:creationId xmlns:p14="http://schemas.microsoft.com/office/powerpoint/2010/main" val="3461499430"/>
      </p:ext>
    </p:extLst>
  </p:cSld>
  <p:clrMapOvr>
    <a:masterClrMapping/>
  </p:clrMapOvr>
  <p:transition spd="med">
    <p:pull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with Agritourism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Farmers want to offer true picture of agriculture and farm-fresh products</a:t>
            </a:r>
          </a:p>
          <a:p>
            <a:r>
              <a:rPr lang="en-US" dirty="0" smtClean="0"/>
              <a:t>However, also inviting </a:t>
            </a:r>
            <a:r>
              <a:rPr lang="en-US" b="1" i="1" dirty="0" smtClean="0"/>
              <a:t>risk</a:t>
            </a:r>
          </a:p>
          <a:p>
            <a:pPr lvl="1"/>
            <a:r>
              <a:rPr lang="en-US" dirty="0" smtClean="0"/>
              <a:t>Lack of public understanding of a “working farm”</a:t>
            </a:r>
          </a:p>
          <a:p>
            <a:pPr lvl="2"/>
            <a:r>
              <a:rPr lang="en-US" dirty="0" smtClean="0"/>
              <a:t>Farm equipment, animal behaviors, etc.</a:t>
            </a:r>
          </a:p>
          <a:p>
            <a:pPr lvl="1"/>
            <a:r>
              <a:rPr lang="en-US" dirty="0" smtClean="0"/>
              <a:t>Public can bring disease to the farm</a:t>
            </a:r>
          </a:p>
          <a:p>
            <a:pPr lvl="1"/>
            <a:r>
              <a:rPr lang="en-US" dirty="0" smtClean="0"/>
              <a:t>Exposure of visitors to potential pathogens on the farm</a:t>
            </a:r>
          </a:p>
          <a:p>
            <a:pPr lvl="2"/>
            <a:r>
              <a:rPr lang="en-US" dirty="0" smtClean="0"/>
              <a:t>Through animal contact or food served on-farm</a:t>
            </a:r>
          </a:p>
          <a:p>
            <a:pPr lvl="2"/>
            <a:r>
              <a:rPr lang="en-US" dirty="0" smtClean="0"/>
              <a:t>E. coli, Salmonella, Campylobacter, </a:t>
            </a:r>
            <a:r>
              <a:rPr lang="en-US" dirty="0" err="1" smtClean="0"/>
              <a:t>Orf</a:t>
            </a:r>
            <a:r>
              <a:rPr lang="en-US" dirty="0" smtClean="0"/>
              <a:t>, Rabies, Ringworm, parasites, etc.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97"/>
          <a:stretch/>
        </p:blipFill>
        <p:spPr>
          <a:xfrm>
            <a:off x="8583615" y="2962803"/>
            <a:ext cx="3194404" cy="2461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4535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Hazards to animals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Foreign Objects</a:t>
            </a:r>
          </a:p>
          <a:p>
            <a:pPr lvl="1"/>
            <a:r>
              <a:rPr lang="en-US" sz="2400" dirty="0" smtClean="0"/>
              <a:t>Metal objects such as jewelry</a:t>
            </a:r>
          </a:p>
          <a:p>
            <a:pPr lvl="1"/>
            <a:r>
              <a:rPr lang="en-US" sz="2400" dirty="0" smtClean="0"/>
              <a:t>Plastic objects such as trash</a:t>
            </a:r>
          </a:p>
          <a:p>
            <a:pPr>
              <a:spcBef>
                <a:spcPts val="600"/>
              </a:spcBef>
            </a:pPr>
            <a:r>
              <a:rPr lang="en-US" sz="2800" dirty="0" smtClean="0"/>
              <a:t>Dangerous Foods</a:t>
            </a:r>
          </a:p>
          <a:p>
            <a:pPr lvl="1"/>
            <a:r>
              <a:rPr lang="en-US" sz="2400" dirty="0" smtClean="0"/>
              <a:t>Excess sugar such as ice cream and candy</a:t>
            </a:r>
          </a:p>
          <a:p>
            <a:pPr lvl="1"/>
            <a:r>
              <a:rPr lang="en-US" sz="2400" dirty="0" smtClean="0"/>
              <a:t>Foreign or uncooked food</a:t>
            </a:r>
          </a:p>
          <a:p>
            <a:pPr>
              <a:spcBef>
                <a:spcPts val="600"/>
              </a:spcBef>
            </a:pPr>
            <a:r>
              <a:rPr lang="en-US" sz="2800" dirty="0" smtClean="0"/>
              <a:t>Injury</a:t>
            </a:r>
          </a:p>
          <a:p>
            <a:pPr>
              <a:spcBef>
                <a:spcPts val="600"/>
              </a:spcBef>
            </a:pPr>
            <a:r>
              <a:rPr lang="en-US" sz="2800" b="1" dirty="0" smtClean="0"/>
              <a:t>Disease</a:t>
            </a:r>
            <a:endParaRPr lang="en-US" sz="2800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7" r="16302"/>
          <a:stretch/>
        </p:blipFill>
        <p:spPr>
          <a:xfrm>
            <a:off x="7834358" y="1651378"/>
            <a:ext cx="2128508" cy="31458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486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ular Callout 8"/>
          <p:cNvSpPr/>
          <p:nvPr/>
        </p:nvSpPr>
        <p:spPr>
          <a:xfrm rot="16200000">
            <a:off x="8600019" y="1853579"/>
            <a:ext cx="680594" cy="1143098"/>
          </a:xfrm>
          <a:prstGeom prst="wedgeRoundRectCallout">
            <a:avLst/>
          </a:prstGeom>
          <a:solidFill>
            <a:srgbClr val="969FA7"/>
          </a:solidFill>
          <a:ln>
            <a:solidFill>
              <a:srgbClr val="969F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Hazards to </a:t>
            </a:r>
            <a:r>
              <a:rPr lang="en-US" dirty="0" smtClean="0"/>
              <a:t>animals – Disease Risk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10057853" cy="402336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</a:rPr>
              <a:t>Avian and Swine Flu</a:t>
            </a:r>
          </a:p>
          <a:p>
            <a:pPr lvl="1"/>
            <a:r>
              <a:rPr lang="en-US" sz="2400" dirty="0" smtClean="0"/>
              <a:t>Risk of animals contracting flu virus from ill visitors</a:t>
            </a:r>
          </a:p>
          <a:p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</a:rPr>
              <a:t>Porcine Epidemic Diarrhea (PED)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  <a:p>
            <a:pPr lvl="1"/>
            <a:r>
              <a:rPr lang="en-US" sz="2400" dirty="0" smtClean="0"/>
              <a:t>Public may have pigs at home, wear same clothing/footwear</a:t>
            </a:r>
          </a:p>
          <a:p>
            <a:r>
              <a:rPr lang="en-US" sz="2800" dirty="0" smtClean="0"/>
              <a:t>While not as likely, always have to be concerned about       diseases we don’t have in this country (i.e. Foreign Animal Diseases)</a:t>
            </a:r>
          </a:p>
          <a:p>
            <a:pPr lvl="1"/>
            <a:r>
              <a:rPr lang="en-US" sz="2400" dirty="0" smtClean="0"/>
              <a:t>Foot-and-Mouth Disease, African Swine Fever, Classical Swine Fever</a:t>
            </a:r>
            <a:r>
              <a:rPr lang="en-US" dirty="0" smtClean="0"/>
              <a:t>, 	 Highly Pathogenic Avian Influenza</a:t>
            </a:r>
          </a:p>
          <a:p>
            <a:pPr lvl="1"/>
            <a:r>
              <a:rPr lang="en-US" sz="2400" dirty="0" smtClean="0"/>
              <a:t>International travelers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4770" y="1665029"/>
            <a:ext cx="1849673" cy="26203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49609" y="2238381"/>
            <a:ext cx="1208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COUGH</a:t>
            </a:r>
            <a:endParaRPr lang="en-US" sz="2000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48853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8" grpId="0"/>
      <p:bldP spid="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Hazards to People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24128" y="2286000"/>
            <a:ext cx="9720071" cy="411480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Physical Injury</a:t>
            </a:r>
          </a:p>
          <a:p>
            <a:pPr lvl="1"/>
            <a:r>
              <a:rPr lang="en-US" sz="2800" dirty="0" smtClean="0"/>
              <a:t>Animals</a:t>
            </a:r>
          </a:p>
          <a:p>
            <a:pPr lvl="2"/>
            <a:r>
              <a:rPr lang="en-US" sz="2400" dirty="0" smtClean="0"/>
              <a:t>Bite, Kick, Scratch, Spitting</a:t>
            </a:r>
          </a:p>
          <a:p>
            <a:pPr lvl="1"/>
            <a:r>
              <a:rPr lang="en-US" sz="2800" dirty="0" smtClean="0"/>
              <a:t>Environment</a:t>
            </a:r>
          </a:p>
          <a:p>
            <a:pPr lvl="1"/>
            <a:r>
              <a:rPr lang="en-US" sz="2800" dirty="0" smtClean="0"/>
              <a:t>Equipment</a:t>
            </a:r>
          </a:p>
          <a:p>
            <a:r>
              <a:rPr lang="en-US" sz="3200" dirty="0" smtClean="0"/>
              <a:t>Pathogen Exposure</a:t>
            </a:r>
          </a:p>
          <a:p>
            <a:pPr lvl="1"/>
            <a:r>
              <a:rPr lang="en-US" sz="2800" u="sng" dirty="0" smtClean="0"/>
              <a:t>Direct animal contact</a:t>
            </a:r>
          </a:p>
          <a:p>
            <a:pPr lvl="2"/>
            <a:r>
              <a:rPr lang="en-US" sz="2400" dirty="0" smtClean="0"/>
              <a:t>E. coli, Salmonella, </a:t>
            </a:r>
            <a:r>
              <a:rPr lang="en-US" sz="2400" dirty="0" err="1" smtClean="0"/>
              <a:t>Orf</a:t>
            </a:r>
            <a:r>
              <a:rPr lang="en-US" sz="2400" dirty="0" smtClean="0"/>
              <a:t>, Ringworm, Rabies</a:t>
            </a:r>
          </a:p>
          <a:p>
            <a:pPr lvl="1"/>
            <a:r>
              <a:rPr lang="en-US" sz="2800" u="sng" dirty="0"/>
              <a:t>I</a:t>
            </a:r>
            <a:r>
              <a:rPr lang="en-US" sz="2800" u="sng" dirty="0" smtClean="0"/>
              <a:t>ndirect contact</a:t>
            </a:r>
          </a:p>
          <a:p>
            <a:pPr lvl="2"/>
            <a:r>
              <a:rPr lang="en-US" sz="2400" dirty="0" smtClean="0"/>
              <a:t>Contaminated food products, fences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1" r="13913"/>
          <a:stretch/>
        </p:blipFill>
        <p:spPr>
          <a:xfrm>
            <a:off x="8981715" y="843706"/>
            <a:ext cx="2225577" cy="3141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072" y="2286000"/>
            <a:ext cx="28575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825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3.xml><?xml version="1.0" encoding="utf-8"?>
<a:theme xmlns:a="http://schemas.openxmlformats.org/drawingml/2006/main" name="1_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1266</Words>
  <Application>Microsoft Macintosh PowerPoint</Application>
  <PresentationFormat>Widescreen</PresentationFormat>
  <Paragraphs>243</Paragraphs>
  <Slides>29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29</vt:i4>
      </vt:variant>
    </vt:vector>
  </HeadingPairs>
  <TitlesOfParts>
    <vt:vector size="42" baseType="lpstr">
      <vt:lpstr>Aharoni</vt:lpstr>
      <vt:lpstr>Arial</vt:lpstr>
      <vt:lpstr>Calibri</vt:lpstr>
      <vt:lpstr>Calibri Light</vt:lpstr>
      <vt:lpstr>Gill Sans MT</vt:lpstr>
      <vt:lpstr>Tw Cen MT</vt:lpstr>
      <vt:lpstr>Tw Cen MT Condensed</vt:lpstr>
      <vt:lpstr>Wingdings</vt:lpstr>
      <vt:lpstr>Wingdings 3</vt:lpstr>
      <vt:lpstr>1_Office Theme</vt:lpstr>
      <vt:lpstr>Integral</vt:lpstr>
      <vt:lpstr>1_Integral</vt:lpstr>
      <vt:lpstr>2_Office Theme</vt:lpstr>
      <vt:lpstr>Agritourism and Fairs</vt:lpstr>
      <vt:lpstr>What is Agritourism?</vt:lpstr>
      <vt:lpstr>Why Agritourism?</vt:lpstr>
      <vt:lpstr>Agritourism: A Growing Trend</vt:lpstr>
      <vt:lpstr>Fairs – Role in Agritourism</vt:lpstr>
      <vt:lpstr>Challenges with Agritourism</vt:lpstr>
      <vt:lpstr>Hazards to animals</vt:lpstr>
      <vt:lpstr>Hazards to animals – Disease Risk</vt:lpstr>
      <vt:lpstr>Hazards to People</vt:lpstr>
      <vt:lpstr>PowerPoint Presentation</vt:lpstr>
      <vt:lpstr>“My Animals Look Healthy”</vt:lpstr>
      <vt:lpstr>What Steps can be taken?</vt:lpstr>
      <vt:lpstr>Limit exposure – what to avoid</vt:lpstr>
      <vt:lpstr>Limit spread – ways to set up</vt:lpstr>
      <vt:lpstr>Ways to set up – High Risk Visitors</vt:lpstr>
      <vt:lpstr>Ways to Minimize Risk</vt:lpstr>
      <vt:lpstr>Why is biosecurity important?</vt:lpstr>
      <vt:lpstr>Biosecurity</vt:lpstr>
      <vt:lpstr>Biosecurity – Key Components</vt:lpstr>
      <vt:lpstr>Biosecurity – Key Components</vt:lpstr>
      <vt:lpstr>Biosecurity – Key Components</vt:lpstr>
      <vt:lpstr>What Disinfectants Can I Use?</vt:lpstr>
      <vt:lpstr>Six Steps to Remember</vt:lpstr>
      <vt:lpstr>Biosecurity – Keeping People Safe!</vt:lpstr>
      <vt:lpstr>Zoonotic Disease Prevention</vt:lpstr>
      <vt:lpstr>Zoonotic Disease Prevention</vt:lpstr>
      <vt:lpstr>Federal VS. state involvement</vt:lpstr>
      <vt:lpstr>All About the Education</vt:lpstr>
      <vt:lpstr>All About the Education</vt:lpstr>
    </vt:vector>
  </TitlesOfParts>
  <Company>USDA APHIS</Company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Koenig, Valerie A - APHIS</dc:creator>
  <cp:lastModifiedBy>Brooke Chase</cp:lastModifiedBy>
  <cp:revision>5</cp:revision>
  <dcterms:created xsi:type="dcterms:W3CDTF">2017-12-28T14:46:14Z</dcterms:created>
  <dcterms:modified xsi:type="dcterms:W3CDTF">2018-06-06T01:38:57Z</dcterms:modified>
</cp:coreProperties>
</file>